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08cd329a8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08cd329a8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08cd329a8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08cd329a8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08cd329a8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08cd329a8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08cd329a8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08cd329a8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8487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67047"/>
            <a:ext cx="9144003" cy="552747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696225" y="4253225"/>
            <a:ext cx="4196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2"/>
                </a:solidFill>
                <a:highlight>
                  <a:schemeClr val="accent6"/>
                </a:highlight>
              </a:rPr>
              <a:t>“Clickable ‘Get started’ button takes you to interactive map.”</a:t>
            </a:r>
            <a:endParaRPr b="1" sz="900">
              <a:solidFill>
                <a:schemeClr val="dk2"/>
              </a:solidFill>
              <a:highlight>
                <a:schemeClr val="accent6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8487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225" y="0"/>
            <a:ext cx="836029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4572000" y="1834075"/>
            <a:ext cx="234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2"/>
                </a:solidFill>
                <a:highlight>
                  <a:schemeClr val="accent6"/>
                </a:highlight>
              </a:rPr>
              <a:t>“Drag and drop the marker on the map; coordinates are updated in real-time.”</a:t>
            </a:r>
            <a:endParaRPr b="1" sz="900">
              <a:solidFill>
                <a:schemeClr val="dk2"/>
              </a:solidFill>
              <a:highlight>
                <a:schemeClr val="accent6"/>
              </a:highlight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692000" y="4012100"/>
            <a:ext cx="419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2"/>
                </a:solidFill>
                <a:highlight>
                  <a:schemeClr val="accent6"/>
                </a:highlight>
              </a:rPr>
              <a:t>“Options allow you to return to the landing page (prev. slide), or, when you have confirmed your coordinates, the Notifications Settings page.”</a:t>
            </a:r>
            <a:endParaRPr b="1" sz="900">
              <a:solidFill>
                <a:schemeClr val="dk2"/>
              </a:solidFill>
              <a:highlight>
                <a:schemeClr val="accent6"/>
              </a:highlight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149200" y="1547200"/>
            <a:ext cx="216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2"/>
                </a:solidFill>
                <a:highlight>
                  <a:schemeClr val="accent6"/>
                </a:highlight>
              </a:rPr>
              <a:t>“Your current selected coordinates are displayed here.”</a:t>
            </a:r>
            <a:endParaRPr b="1" sz="900">
              <a:solidFill>
                <a:schemeClr val="dk2"/>
              </a:solidFill>
              <a:highlight>
                <a:schemeClr val="accent6"/>
              </a:highlight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326100" y="222550"/>
            <a:ext cx="4196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2"/>
                </a:solidFill>
                <a:highlight>
                  <a:schemeClr val="accent6"/>
                </a:highlight>
              </a:rPr>
              <a:t>“Or you may use this search bar to input an address directly.”</a:t>
            </a:r>
            <a:endParaRPr b="1" sz="900">
              <a:solidFill>
                <a:schemeClr val="dk2"/>
              </a:solidFill>
              <a:highlight>
                <a:schemeClr val="accent6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8487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2850" y="152400"/>
            <a:ext cx="4687301" cy="478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0325"/>
            <a:ext cx="1545750" cy="156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761725"/>
            <a:ext cx="1545750" cy="1566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413125"/>
            <a:ext cx="1545750" cy="15662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1906500" y="207150"/>
            <a:ext cx="1545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2"/>
                </a:solidFill>
                <a:highlight>
                  <a:schemeClr val="accent6"/>
                </a:highlight>
              </a:rPr>
              <a:t>“The separate bands were stacked using rasterio to create a composite image with multiple layers.”</a:t>
            </a:r>
            <a:endParaRPr b="1" sz="900">
              <a:solidFill>
                <a:schemeClr val="dk2"/>
              </a:solidFill>
              <a:highlight>
                <a:schemeClr val="accent6"/>
              </a:highlight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1906500" y="1603700"/>
            <a:ext cx="2325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1"/>
                </a:solidFill>
                <a:highlight>
                  <a:schemeClr val="accent6"/>
                </a:highlight>
              </a:rPr>
              <a:t>“</a:t>
            </a:r>
            <a:r>
              <a:rPr b="1" lang="en-GB" sz="900">
                <a:solidFill>
                  <a:schemeClr val="dk1"/>
                </a:solidFill>
                <a:highlight>
                  <a:schemeClr val="accent6"/>
                </a:highlight>
              </a:rPr>
              <a:t>The combined bands formed a full-color image, visualizing the satellite data in natural colors.”</a:t>
            </a:r>
            <a:endParaRPr b="1" sz="1300">
              <a:highlight>
                <a:schemeClr val="accent6"/>
              </a:highlight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2597100" y="421825"/>
            <a:ext cx="855300" cy="17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2199150" y="2862400"/>
            <a:ext cx="17397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2"/>
                </a:solidFill>
                <a:highlight>
                  <a:schemeClr val="accent6"/>
                </a:highlight>
              </a:rPr>
              <a:t>“By combining Band 4 (Red), Band 3 (Green), and Band 2 (Blue), a natural-color image is created, mimicking how the human eye sees the landscape, enabling clearer interpretation of surface features.”</a:t>
            </a:r>
            <a:endParaRPr b="1" sz="900">
              <a:solidFill>
                <a:schemeClr val="dk2"/>
              </a:solidFill>
              <a:highlight>
                <a:schemeClr val="accent6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8487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8950" y="657275"/>
            <a:ext cx="6230873" cy="434317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0" y="575400"/>
            <a:ext cx="2702100" cy="17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100">
                <a:solidFill>
                  <a:schemeClr val="dk1"/>
                </a:solidFill>
                <a:highlight>
                  <a:schemeClr val="accent6"/>
                </a:highlight>
              </a:rPr>
              <a:t>“Plotting Pixel on Map</a:t>
            </a:r>
            <a:r>
              <a:rPr lang="en-GB" sz="1100">
                <a:solidFill>
                  <a:schemeClr val="dk1"/>
                </a:solidFill>
                <a:highlight>
                  <a:schemeClr val="accent6"/>
                </a:highlight>
              </a:rPr>
              <a:t>: Using the composite image, a specific pixel (latitude and longitude) is plotted on </a:t>
            </a:r>
            <a:r>
              <a:rPr lang="en-GB" sz="1100">
                <a:solidFill>
                  <a:schemeClr val="dk1"/>
                </a:solidFill>
                <a:highlight>
                  <a:schemeClr val="accent6"/>
                </a:highlight>
              </a:rPr>
              <a:t>retrieve</a:t>
            </a:r>
            <a:r>
              <a:rPr lang="en-GB" sz="1100">
                <a:solidFill>
                  <a:schemeClr val="dk1"/>
                </a:solidFill>
                <a:highlight>
                  <a:schemeClr val="accent6"/>
                </a:highlight>
              </a:rPr>
              <a:t> images, helping pinpoint exact locations and visualize their context in relation to the rest of the landscape. This helps in identifying and analyzing specific geographic points.”</a:t>
            </a:r>
            <a:endParaRPr sz="1800">
              <a:solidFill>
                <a:schemeClr val="dk2"/>
              </a:solidFill>
              <a:highlight>
                <a:schemeClr val="accent6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88487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9938" y="214850"/>
            <a:ext cx="9943875" cy="45592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2473800" y="3906125"/>
            <a:ext cx="4196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dk2"/>
                </a:solidFill>
                <a:highlight>
                  <a:schemeClr val="accent6"/>
                </a:highlight>
              </a:rPr>
              <a:t>“You may input your email and a confirmation email will be sent.”</a:t>
            </a:r>
            <a:endParaRPr b="1" sz="900">
              <a:solidFill>
                <a:schemeClr val="dk2"/>
              </a:solidFill>
              <a:highlight>
                <a:schemeClr val="accent6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